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56" r:id="rId2"/>
    <p:sldId id="276" r:id="rId3"/>
    <p:sldId id="258" r:id="rId4"/>
    <p:sldId id="262" r:id="rId5"/>
    <p:sldId id="264" r:id="rId6"/>
    <p:sldId id="268" r:id="rId7"/>
    <p:sldId id="270" r:id="rId8"/>
    <p:sldId id="269" r:id="rId9"/>
    <p:sldId id="272" r:id="rId10"/>
    <p:sldId id="273" r:id="rId11"/>
    <p:sldId id="274" r:id="rId12"/>
    <p:sldId id="265" r:id="rId13"/>
    <p:sldId id="266" r:id="rId14"/>
    <p:sldId id="275" r:id="rId15"/>
    <p:sldId id="277" r:id="rId16"/>
    <p:sldId id="278" r:id="rId17"/>
    <p:sldId id="267" r:id="rId18"/>
    <p:sldId id="271" r:id="rId19"/>
    <p:sldId id="279" r:id="rId20"/>
    <p:sldId id="280" r:id="rId21"/>
    <p:sldId id="281" r:id="rId22"/>
    <p:sldId id="261" r:id="rId23"/>
    <p:sldId id="260" r:id="rId24"/>
    <p:sldId id="263" r:id="rId25"/>
    <p:sldId id="257" r:id="rId26"/>
    <p:sldId id="259" r:id="rId27"/>
    <p:sldId id="282" r:id="rId28"/>
    <p:sldId id="283" r:id="rId2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3D8515-41B9-48E1-97C2-62BCB44A8729}" v="379" dt="2022-05-22T23:45:01.384"/>
    <p1510:client id="{62DF15B5-5C76-47DA-8F95-703A5F19CADC}" v="911" dt="2022-05-24T22:03:03.849"/>
    <p1510:client id="{B7BFF708-BDD3-4341-A58E-87E954E34B78}" v="7" dt="2022-05-24T18:54:26.379"/>
    <p1510:client id="{BA9C51EC-E65D-43D1-9E3B-B070D7F36977}" v="1014" dt="2022-05-22T20:50:01.310"/>
    <p1510:client id="{D4D769DF-4E47-44D0-BF47-26B652D9ECAF}" v="2579" dt="2022-05-24T21:49:03.114"/>
    <p1510:client id="{EB8D71B5-3994-4147-80E0-553D068D0FA9}" v="584" dt="2022-05-22T21:10:00.1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jpe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084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121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421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52799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4361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5/24/2022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2138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5/24/2022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2136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005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554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392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837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282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5/24/2022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182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5/24/2022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897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5/24/2022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901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5/24/2022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054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227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4046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  <p:sldLayoutId id="2147483762" r:id="rId13"/>
    <p:sldLayoutId id="2147483763" r:id="rId14"/>
    <p:sldLayoutId id="2147483764" r:id="rId15"/>
    <p:sldLayoutId id="2147483765" r:id="rId16"/>
    <p:sldLayoutId id="2147483766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rincondelemprendedor.es/como-implementar-con-exito-un-software-erp-en-tu-pyme/" TargetMode="External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contatoalienigena.blogspot.com/2018/08/o-primeiro-e-unico-relogio-astronomico.html" TargetMode="External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ienanews.it/magazine/gestione-rete-vendita-come-usare-un-crm-per-gestirla-al-meglio/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2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 descr="Montanhas ao lado do oceano">
            <a:extLst>
              <a:ext uri="{FF2B5EF4-FFF2-40B4-BE49-F238E27FC236}">
                <a16:creationId xmlns:a16="http://schemas.microsoft.com/office/drawing/2014/main" id="{273B7311-523E-9446-1EF8-839D3D0EFB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4626" b="110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77638" y="2231092"/>
            <a:ext cx="6529379" cy="3285612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t-BR" sz="6000" dirty="0">
                <a:solidFill>
                  <a:schemeClr val="tx1"/>
                </a:solidFill>
                <a:cs typeface="Posterama"/>
              </a:rPr>
              <a:t>Sistemas de informações e gerenciamento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92656" y="5522882"/>
            <a:ext cx="5048250" cy="7446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>
                <a:solidFill>
                  <a:srgbClr val="FFFFFF"/>
                </a:solidFill>
                <a:ea typeface="+mn-lt"/>
                <a:cs typeface="+mn-lt"/>
              </a:rPr>
              <a:t>ATIVIDADE MODELAGEM</a:t>
            </a:r>
            <a:br>
              <a:rPr lang="de-DE">
                <a:solidFill>
                  <a:srgbClr val="FFFFFF"/>
                </a:solidFill>
                <a:ea typeface="+mn-lt"/>
                <a:cs typeface="+mn-lt"/>
              </a:rPr>
            </a:br>
            <a:r>
              <a:rPr lang="de-DE">
                <a:solidFill>
                  <a:srgbClr val="FFFFFF"/>
                </a:solidFill>
                <a:ea typeface="+mn-lt"/>
                <a:cs typeface="+mn-lt"/>
              </a:rPr>
              <a:t>        SIG-ERP-CRM-SCM</a:t>
            </a:r>
            <a:endParaRPr lang="pt-B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FE7450-CEE3-8F34-32AB-F88213CA8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latin typeface="Calibri"/>
                <a:ea typeface="Calibri"/>
                <a:cs typeface="Calibri"/>
              </a:rPr>
              <a:t>Como as contas dos fornecedores devem ser pagas? 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A22A47B-1D25-3F15-0BBA-937D362D0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576423"/>
            <a:ext cx="8595360" cy="18065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z="3600" dirty="0">
                <a:latin typeface="Calibri"/>
                <a:ea typeface="Calibri"/>
                <a:cs typeface="Calibri"/>
              </a:rPr>
              <a:t>Mensalmente via boleto,</a:t>
            </a:r>
            <a:r>
              <a:rPr lang="hi-IN" sz="3600" dirty="0">
                <a:latin typeface="Calibri"/>
                <a:ea typeface="Calibri"/>
                <a:cs typeface="Mangal"/>
              </a:rPr>
              <a:t> </a:t>
            </a:r>
            <a:r>
              <a:rPr lang="hi-IN" sz="3600" dirty="0" err="1">
                <a:latin typeface="Calibri"/>
                <a:ea typeface="Calibri"/>
                <a:cs typeface="Mangal"/>
              </a:rPr>
              <a:t>nota</a:t>
            </a:r>
            <a:r>
              <a:rPr lang="hi-IN" sz="3600" dirty="0">
                <a:latin typeface="Calibri"/>
                <a:ea typeface="Calibri"/>
                <a:cs typeface="Mangal"/>
              </a:rPr>
              <a:t> </a:t>
            </a:r>
            <a:r>
              <a:rPr lang="hi-IN" sz="3600" dirty="0" err="1">
                <a:latin typeface="Calibri"/>
                <a:ea typeface="Calibri"/>
                <a:cs typeface="Mangal"/>
              </a:rPr>
              <a:t>fiscal</a:t>
            </a:r>
            <a:r>
              <a:rPr lang="hi-IN" sz="3600" dirty="0">
                <a:latin typeface="Calibri"/>
                <a:ea typeface="Calibri"/>
                <a:cs typeface="Mangal"/>
              </a:rPr>
              <a:t>.</a:t>
            </a:r>
            <a:endParaRPr lang="pt-BR" sz="3600" dirty="0" err="1"/>
          </a:p>
        </p:txBody>
      </p:sp>
    </p:spTree>
    <p:extLst>
      <p:ext uri="{BB962C8B-B14F-4D97-AF65-F5344CB8AC3E}">
        <p14:creationId xmlns:p14="http://schemas.microsoft.com/office/powerpoint/2010/main" val="921137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114FC9-35C3-2625-83AD-A52A2DC00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664" y="293873"/>
            <a:ext cx="9692640" cy="1325562"/>
          </a:xfrm>
        </p:spPr>
        <p:txBody>
          <a:bodyPr>
            <a:normAutofit/>
          </a:bodyPr>
          <a:lstStyle/>
          <a:p>
            <a:r>
              <a:rPr lang="pt-BR" b="1" dirty="0">
                <a:latin typeface="Calibri"/>
                <a:ea typeface="Calibri"/>
                <a:cs typeface="Calibri"/>
              </a:rPr>
              <a:t>Quais tarefas o pessoal de vendas deve realizar, em que ordem? </a:t>
            </a:r>
            <a:endParaRPr lang="pt-BR" b="1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BD0F53D-9AD3-AC43-939C-1E1A16050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374" y="1761147"/>
            <a:ext cx="10124536" cy="472664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 sz="2400">
                <a:latin typeface="Calibri"/>
                <a:ea typeface="Calibri"/>
                <a:cs typeface="Mangal"/>
              </a:rPr>
              <a:t>1-</a:t>
            </a:r>
            <a:r>
              <a:rPr lang="pt-BR" sz="2400">
                <a:latin typeface="Calibri"/>
                <a:ea typeface="Calibri"/>
                <a:cs typeface="Calibri"/>
              </a:rPr>
              <a:t>Utilizar um sistema para identificar possíveis compradores</a:t>
            </a:r>
            <a:r>
              <a:rPr lang="pt-BR" sz="2400">
                <a:latin typeface="Calibri"/>
                <a:ea typeface="Calibri"/>
                <a:cs typeface="Mangal"/>
              </a:rPr>
              <a:t> (O sistema vai identificar usuários que pesquisaram sobre relógios </a:t>
            </a:r>
            <a:r>
              <a:rPr lang="pt-BR" sz="2400" err="1">
                <a:latin typeface="Calibri"/>
                <a:ea typeface="Calibri"/>
                <a:cs typeface="Mangal"/>
              </a:rPr>
              <a:t>smart</a:t>
            </a:r>
            <a:r>
              <a:rPr lang="pt-BR" sz="2400">
                <a:latin typeface="Calibri"/>
                <a:ea typeface="Calibri"/>
                <a:cs typeface="Mangal"/>
              </a:rPr>
              <a:t>, painel solar e sobre tecnologias sustentável)</a:t>
            </a:r>
          </a:p>
          <a:p>
            <a:r>
              <a:rPr lang="pt-BR" sz="2400">
                <a:latin typeface="Calibri"/>
                <a:ea typeface="Calibri"/>
                <a:cs typeface="Mangal"/>
              </a:rPr>
              <a:t>2-</a:t>
            </a:r>
            <a:r>
              <a:rPr lang="pt-BR" sz="2400">
                <a:latin typeface="Calibri"/>
                <a:ea typeface="Calibri"/>
                <a:cs typeface="Calibri"/>
              </a:rPr>
              <a:t> </a:t>
            </a:r>
            <a:r>
              <a:rPr lang="pt-BR" sz="2400">
                <a:latin typeface="Calibri"/>
                <a:ea typeface="Calibri"/>
                <a:cs typeface="Mangal"/>
              </a:rPr>
              <a:t>U</a:t>
            </a:r>
            <a:r>
              <a:rPr lang="pt-BR" sz="2400">
                <a:latin typeface="Calibri"/>
                <a:ea typeface="Calibri"/>
                <a:cs typeface="Calibri"/>
              </a:rPr>
              <a:t>tilizar um</a:t>
            </a:r>
            <a:r>
              <a:rPr lang="pt-BR" sz="2400">
                <a:latin typeface="Calibri"/>
                <a:ea typeface="Calibri"/>
                <a:cs typeface="Mangal"/>
              </a:rPr>
              <a:t> sistema</a:t>
            </a:r>
            <a:r>
              <a:rPr lang="pt-BR" sz="2400">
                <a:latin typeface="Calibri"/>
                <a:ea typeface="Calibri"/>
                <a:cs typeface="Calibri"/>
              </a:rPr>
              <a:t> para atrair esses possíveis compradores e fidelizar eles</a:t>
            </a:r>
            <a:r>
              <a:rPr lang="pt-BR" sz="2400">
                <a:latin typeface="Calibri"/>
                <a:ea typeface="Calibri"/>
                <a:cs typeface="Mangal"/>
              </a:rPr>
              <a:t> (O sistema de cadastro onde ele informa seus dados com nome, e-mail e telefone, para ganhar na primeira compra frete grátis e </a:t>
            </a:r>
            <a:r>
              <a:rPr lang="pt-BR" sz="2400" err="1">
                <a:latin typeface="Calibri"/>
                <a:ea typeface="Calibri"/>
                <a:cs typeface="Mangal"/>
              </a:rPr>
              <a:t>cashback</a:t>
            </a:r>
            <a:r>
              <a:rPr lang="pt-BR" sz="2400">
                <a:latin typeface="Calibri"/>
                <a:ea typeface="Calibri"/>
                <a:cs typeface="Mangal"/>
              </a:rPr>
              <a:t> e futuros descontos para eventos e datas comemorativas)</a:t>
            </a:r>
          </a:p>
          <a:p>
            <a:r>
              <a:rPr lang="pt-BR" sz="2400">
                <a:latin typeface="Calibri"/>
                <a:ea typeface="Calibri"/>
                <a:cs typeface="Mangal"/>
              </a:rPr>
              <a:t>3- Integrar um sistema </a:t>
            </a:r>
            <a:r>
              <a:rPr lang="pt-BR" sz="2400">
                <a:latin typeface="Calibri"/>
                <a:ea typeface="Calibri"/>
                <a:cs typeface="Calibri"/>
              </a:rPr>
              <a:t>para receber o feedback dos usuários</a:t>
            </a:r>
            <a:r>
              <a:rPr lang="pt-BR" sz="2400">
                <a:latin typeface="Calibri"/>
                <a:ea typeface="Calibri"/>
                <a:cs typeface="Mangal"/>
              </a:rPr>
              <a:t> (Implementaremos um sistema de </a:t>
            </a:r>
            <a:r>
              <a:rPr lang="pt-BR" sz="2400" err="1">
                <a:latin typeface="Calibri"/>
                <a:ea typeface="Calibri"/>
                <a:cs typeface="Mangal"/>
              </a:rPr>
              <a:t>chatbot</a:t>
            </a:r>
            <a:r>
              <a:rPr lang="pt-BR" sz="2400">
                <a:latin typeface="Calibri"/>
                <a:ea typeface="Calibri"/>
                <a:cs typeface="Mangal"/>
              </a:rPr>
              <a:t> que envia no whats do cliente uma mensagem pedindo uma nota 1 a 10 para avalição do produto, loja e atendimento e podendo avaliar também em um tablet na loja para uma avaliação rápida)</a:t>
            </a:r>
          </a:p>
        </p:txBody>
      </p:sp>
    </p:spTree>
    <p:extLst>
      <p:ext uri="{BB962C8B-B14F-4D97-AF65-F5344CB8AC3E}">
        <p14:creationId xmlns:p14="http://schemas.microsoft.com/office/powerpoint/2010/main" val="3830163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5" descr="Lustres modernos">
            <a:extLst>
              <a:ext uri="{FF2B5EF4-FFF2-40B4-BE49-F238E27FC236}">
                <a16:creationId xmlns:a16="http://schemas.microsoft.com/office/drawing/2014/main" id="{87DC38E9-BD34-F4C1-A3D1-B23490036A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2" y="-6703"/>
            <a:ext cx="12188860" cy="6870621"/>
          </a:xfrm>
          <a:prstGeom prst="rect">
            <a:avLst/>
          </a:prstGeom>
        </p:spPr>
      </p:pic>
      <p:pic>
        <p:nvPicPr>
          <p:cNvPr id="7" name="Imagem 7" descr="Uma imagem contendo Polígono&#10;&#10;Descrição gerada automaticamente">
            <a:extLst>
              <a:ext uri="{FF2B5EF4-FFF2-40B4-BE49-F238E27FC236}">
                <a16:creationId xmlns:a16="http://schemas.microsoft.com/office/drawing/2014/main" id="{0347E22C-475E-01F7-5E3C-12F00EBC3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7" y="51907"/>
            <a:ext cx="6869500" cy="6869204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0C0B26-A9DA-8D06-D0F5-B3516FC5920A}"/>
              </a:ext>
            </a:extLst>
          </p:cNvPr>
          <p:cNvSpPr txBox="1"/>
          <p:nvPr/>
        </p:nvSpPr>
        <p:spPr>
          <a:xfrm>
            <a:off x="5457645" y="454325"/>
            <a:ext cx="137735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3600" b="1" i="1">
                <a:solidFill>
                  <a:schemeClr val="bg1"/>
                </a:solidFill>
                <a:latin typeface="Arial"/>
                <a:cs typeface="Arial"/>
              </a:rPr>
              <a:t>CRM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EF0A19A-4BD7-F26A-08BB-EDAD581F2200}"/>
              </a:ext>
            </a:extLst>
          </p:cNvPr>
          <p:cNvSpPr txBox="1"/>
          <p:nvPr/>
        </p:nvSpPr>
        <p:spPr>
          <a:xfrm>
            <a:off x="6866627" y="1101306"/>
            <a:ext cx="5331124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b="1">
                <a:solidFill>
                  <a:schemeClr val="bg1"/>
                </a:solidFill>
                <a:ea typeface="+mn-lt"/>
                <a:cs typeface="+mn-lt"/>
              </a:rPr>
              <a:t>1 O cliente entra no site</a:t>
            </a:r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endParaRPr lang="pt-PT" b="1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pt-PT" b="1">
                <a:solidFill>
                  <a:schemeClr val="bg1"/>
                </a:solidFill>
                <a:ea typeface="+mn-lt"/>
                <a:cs typeface="+mn-lt"/>
              </a:rPr>
              <a:t>1.1 Abre um pop-up informando que clientes com cadastro ganham descontos</a:t>
            </a:r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endParaRPr lang="pt-PT" b="1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pt-PT" b="1">
                <a:solidFill>
                  <a:schemeClr val="bg1"/>
                </a:solidFill>
                <a:ea typeface="+mn-lt"/>
                <a:cs typeface="+mn-lt"/>
              </a:rPr>
              <a:t>1.2 O cliente escolhe fazer o cadastro</a:t>
            </a:r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endParaRPr lang="pt-PT" b="1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pt-PT" b="1">
                <a:solidFill>
                  <a:schemeClr val="bg1"/>
                </a:solidFill>
                <a:ea typeface="+mn-lt"/>
                <a:cs typeface="+mn-lt"/>
              </a:rPr>
              <a:t>1.2.1 O cliente é enviado para a tela de cadastro</a:t>
            </a:r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endParaRPr lang="pt-PT" b="1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pt-PT" b="1">
                <a:solidFill>
                  <a:schemeClr val="bg1"/>
                </a:solidFill>
                <a:ea typeface="+mn-lt"/>
                <a:cs typeface="+mn-lt"/>
              </a:rPr>
              <a:t>1.2.2 O cliente preenche os dados pedidos na tela de cadastro</a:t>
            </a:r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endParaRPr lang="pt-PT" b="1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pt-PT" b="1">
                <a:solidFill>
                  <a:schemeClr val="bg1"/>
                </a:solidFill>
                <a:ea typeface="+mn-lt"/>
                <a:cs typeface="+mn-lt"/>
              </a:rPr>
              <a:t>1.2.3 O cliente finaliza o cadastro</a:t>
            </a:r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pPr algn="l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2279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5" descr="Lustres modernos">
            <a:extLst>
              <a:ext uri="{FF2B5EF4-FFF2-40B4-BE49-F238E27FC236}">
                <a16:creationId xmlns:a16="http://schemas.microsoft.com/office/drawing/2014/main" id="{F80F6719-6839-4E0C-CFBB-224FF50A1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2" y="-6704"/>
            <a:ext cx="12188860" cy="6870622"/>
          </a:xfrm>
          <a:prstGeom prst="rect">
            <a:avLst/>
          </a:prstGeom>
        </p:spPr>
      </p:pic>
      <p:pic>
        <p:nvPicPr>
          <p:cNvPr id="6" name="Imagem 6" descr="Uma imagem contendo Linha do tempo&#10;&#10;Descrição gerada automaticamente">
            <a:extLst>
              <a:ext uri="{FF2B5EF4-FFF2-40B4-BE49-F238E27FC236}">
                <a16:creationId xmlns:a16="http://schemas.microsoft.com/office/drawing/2014/main" id="{962FCAB7-FC7B-7AA6-4CA0-C8CD6B9975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130" y="-4812"/>
            <a:ext cx="6859232" cy="6869273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86ED657B-9D1B-14CA-B0B7-C3228AE96FA2}"/>
              </a:ext>
            </a:extLst>
          </p:cNvPr>
          <p:cNvSpPr txBox="1"/>
          <p:nvPr/>
        </p:nvSpPr>
        <p:spPr>
          <a:xfrm>
            <a:off x="1532626" y="569343"/>
            <a:ext cx="127671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3200" b="1" i="1">
                <a:solidFill>
                  <a:schemeClr val="bg1"/>
                </a:solidFill>
                <a:latin typeface="Arial"/>
                <a:cs typeface="Arial"/>
              </a:rPr>
              <a:t>CRM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3EE8E68-60F8-3CA3-7AC7-8BC56794F531}"/>
              </a:ext>
            </a:extLst>
          </p:cNvPr>
          <p:cNvSpPr txBox="1"/>
          <p:nvPr/>
        </p:nvSpPr>
        <p:spPr>
          <a:xfrm>
            <a:off x="253043" y="1144438"/>
            <a:ext cx="5086707" cy="59093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b="1">
                <a:solidFill>
                  <a:schemeClr val="bg1"/>
                </a:solidFill>
                <a:ea typeface="+mn-lt"/>
                <a:cs typeface="+mn-lt"/>
              </a:rPr>
              <a:t>2 O cliente entra no site</a:t>
            </a:r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endParaRPr lang="pt-PT" b="1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pt-PT" b="1">
                <a:solidFill>
                  <a:schemeClr val="bg1"/>
                </a:solidFill>
                <a:ea typeface="+mn-lt"/>
                <a:cs typeface="+mn-lt"/>
              </a:rPr>
              <a:t>2.2 O cliente escolhe o produto</a:t>
            </a:r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endParaRPr lang="pt-PT" b="1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pt-PT" b="1">
                <a:solidFill>
                  <a:schemeClr val="bg1"/>
                </a:solidFill>
                <a:ea typeface="+mn-lt"/>
                <a:cs typeface="+mn-lt"/>
              </a:rPr>
              <a:t>2.3 O cliente é enviado para a aba do produto</a:t>
            </a:r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endParaRPr lang="pt-PT" b="1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pt-PT" b="1">
                <a:solidFill>
                  <a:schemeClr val="bg1"/>
                </a:solidFill>
                <a:ea typeface="+mn-lt"/>
                <a:cs typeface="+mn-lt"/>
              </a:rPr>
              <a:t>2.3.1 O cliente pode ver as avaliações</a:t>
            </a:r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endParaRPr lang="pt-PT" b="1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pt-PT" b="1">
                <a:solidFill>
                  <a:schemeClr val="bg1"/>
                </a:solidFill>
                <a:ea typeface="+mn-lt"/>
                <a:cs typeface="+mn-lt"/>
              </a:rPr>
              <a:t>2.3.2 O cliente pode escolher o nível da avaliação que deseja ver</a:t>
            </a:r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endParaRPr lang="pt-PT" b="1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pt-PT" b="1">
                <a:solidFill>
                  <a:schemeClr val="bg1"/>
                </a:solidFill>
                <a:ea typeface="+mn-lt"/>
                <a:cs typeface="+mn-lt"/>
              </a:rPr>
              <a:t>2.4 O cliente pode fazer uma avaliação do produto</a:t>
            </a:r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endParaRPr lang="pt-PT" b="1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pt-PT" b="1">
                <a:solidFill>
                  <a:schemeClr val="bg1"/>
                </a:solidFill>
                <a:ea typeface="+mn-lt"/>
                <a:cs typeface="+mn-lt"/>
              </a:rPr>
              <a:t>2.4.1 O cliente avalia o produto de 1 a 5 estrelas</a:t>
            </a:r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endParaRPr lang="pt-PT" b="1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pt-PT" b="1">
                <a:solidFill>
                  <a:schemeClr val="bg1"/>
                </a:solidFill>
                <a:ea typeface="+mn-lt"/>
                <a:cs typeface="+mn-lt"/>
              </a:rPr>
              <a:t>2.4.2 O cliente faz uma observação sobre aquele produto</a:t>
            </a:r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pPr algn="l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8029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432402-C598-0E1B-1594-C43316BAB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Aba de compra</a:t>
            </a:r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05E77950-E9DD-717A-C0FE-9A0D19B437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3313" y="2161171"/>
            <a:ext cx="8947150" cy="3978696"/>
          </a:xfrm>
        </p:spPr>
      </p:pic>
    </p:spTree>
    <p:extLst>
      <p:ext uri="{BB962C8B-B14F-4D97-AF65-F5344CB8AC3E}">
        <p14:creationId xmlns:p14="http://schemas.microsoft.com/office/powerpoint/2010/main" val="2929104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315F82-3D9F-0BBF-DB93-BF7CB3859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Aba de avaliações</a:t>
            </a:r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39055F54-A2F7-FA84-A402-A1179B4C8B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3371" y="2052638"/>
            <a:ext cx="7467034" cy="4195762"/>
          </a:xfrm>
        </p:spPr>
      </p:pic>
    </p:spTree>
    <p:extLst>
      <p:ext uri="{BB962C8B-B14F-4D97-AF65-F5344CB8AC3E}">
        <p14:creationId xmlns:p14="http://schemas.microsoft.com/office/powerpoint/2010/main" val="2620057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FEE141-DF73-C222-EEC5-7F9EEECD1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Fazer avaliação</a:t>
            </a:r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2D1EEC6B-43B4-6230-9F36-3EBA3D6E0F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3371" y="2052638"/>
            <a:ext cx="7467034" cy="4195762"/>
          </a:xfrm>
        </p:spPr>
      </p:pic>
    </p:spTree>
    <p:extLst>
      <p:ext uri="{BB962C8B-B14F-4D97-AF65-F5344CB8AC3E}">
        <p14:creationId xmlns:p14="http://schemas.microsoft.com/office/powerpoint/2010/main" val="3345741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 descr="Cronômetro com desfoque de movimento do tempo">
            <a:extLst>
              <a:ext uri="{FF2B5EF4-FFF2-40B4-BE49-F238E27FC236}">
                <a16:creationId xmlns:a16="http://schemas.microsoft.com/office/drawing/2014/main" id="{0BF48B10-5E00-DEF4-4213-DA90B3CE8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51" y="5751"/>
            <a:ext cx="5029200" cy="6947139"/>
          </a:xfrm>
          <a:prstGeom prst="rect">
            <a:avLst/>
          </a:prstGeom>
        </p:spPr>
      </p:pic>
      <p:pic>
        <p:nvPicPr>
          <p:cNvPr id="5" name="Imagem 5" descr="Textura de linho branca">
            <a:extLst>
              <a:ext uri="{FF2B5EF4-FFF2-40B4-BE49-F238E27FC236}">
                <a16:creationId xmlns:a16="http://schemas.microsoft.com/office/drawing/2014/main" id="{50B20ACB-A747-2B81-42A9-42F123437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1947" y="-5902"/>
            <a:ext cx="7185801" cy="6869803"/>
          </a:xfrm>
          <a:prstGeom prst="rect">
            <a:avLst/>
          </a:prstGeom>
        </p:spPr>
      </p:pic>
      <p:pic>
        <p:nvPicPr>
          <p:cNvPr id="7" name="Imagem 8" descr="Uma imagem contendo Diagrama&#10;&#10;Descrição gerada automaticamente">
            <a:extLst>
              <a:ext uri="{FF2B5EF4-FFF2-40B4-BE49-F238E27FC236}">
                <a16:creationId xmlns:a16="http://schemas.microsoft.com/office/drawing/2014/main" id="{F7E09733-5C1E-9104-D3A7-F62145EB80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0386" y="-8626"/>
            <a:ext cx="6861018" cy="6846496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6D8BCFB2-CBB5-DC9F-14E7-BE73A0EB97C3}"/>
              </a:ext>
            </a:extLst>
          </p:cNvPr>
          <p:cNvSpPr txBox="1"/>
          <p:nvPr/>
        </p:nvSpPr>
        <p:spPr>
          <a:xfrm>
            <a:off x="1460739" y="66135"/>
            <a:ext cx="127671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3200" b="1" i="1">
                <a:latin typeface="Arial"/>
                <a:cs typeface="Arial"/>
              </a:rPr>
              <a:t>SCM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1F0623C-867A-5228-5392-01A92A165906}"/>
              </a:ext>
            </a:extLst>
          </p:cNvPr>
          <p:cNvSpPr txBox="1"/>
          <p:nvPr/>
        </p:nvSpPr>
        <p:spPr>
          <a:xfrm>
            <a:off x="181155" y="353683"/>
            <a:ext cx="4655388" cy="529375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 b="1">
                <a:solidFill>
                  <a:schemeClr val="bg1"/>
                </a:solidFill>
                <a:highlight>
                  <a:srgbClr val="C0C0C0"/>
                </a:highlight>
              </a:rPr>
              <a:t>1 Cliente efetua a compra</a:t>
            </a:r>
          </a:p>
          <a:p>
            <a:r>
              <a:rPr lang="pt-BR" sz="2000" b="1">
                <a:solidFill>
                  <a:schemeClr val="bg1"/>
                </a:solidFill>
                <a:highlight>
                  <a:srgbClr val="C0C0C0"/>
                </a:highlight>
              </a:rPr>
              <a:t>1.2 Emite nota fiscal</a:t>
            </a:r>
          </a:p>
          <a:p>
            <a:r>
              <a:rPr lang="pt-BR" sz="2000" b="1">
                <a:solidFill>
                  <a:schemeClr val="bg1"/>
                </a:solidFill>
                <a:highlight>
                  <a:srgbClr val="C0C0C0"/>
                </a:highlight>
              </a:rPr>
              <a:t>1.3 Escolhe retirar a loja</a:t>
            </a:r>
          </a:p>
          <a:p>
            <a:r>
              <a:rPr lang="pt-BR" sz="2000" b="1">
                <a:solidFill>
                  <a:schemeClr val="bg1"/>
                </a:solidFill>
                <a:highlight>
                  <a:srgbClr val="C0C0C0"/>
                </a:highlight>
              </a:rPr>
              <a:t>1.4 Baixa a nota fiscal no site</a:t>
            </a:r>
          </a:p>
          <a:p>
            <a:r>
              <a:rPr lang="pt-BR" sz="2000" b="1">
                <a:solidFill>
                  <a:schemeClr val="bg1"/>
                </a:solidFill>
                <a:highlight>
                  <a:srgbClr val="C0C0C0"/>
                </a:highlight>
              </a:rPr>
              <a:t>1.5 Vai até a loja</a:t>
            </a:r>
          </a:p>
          <a:p>
            <a:r>
              <a:rPr lang="pt-BR" sz="2000" b="1">
                <a:solidFill>
                  <a:schemeClr val="bg1"/>
                </a:solidFill>
                <a:highlight>
                  <a:srgbClr val="C0C0C0"/>
                </a:highlight>
              </a:rPr>
              <a:t>1.6 Apresenta o comprovante da compra</a:t>
            </a:r>
          </a:p>
          <a:p>
            <a:r>
              <a:rPr lang="pt-BR" sz="2000" b="1">
                <a:solidFill>
                  <a:schemeClr val="bg1"/>
                </a:solidFill>
                <a:highlight>
                  <a:srgbClr val="C0C0C0"/>
                </a:highlight>
              </a:rPr>
              <a:t>1.7 Retira o produto</a:t>
            </a:r>
          </a:p>
          <a:p>
            <a:r>
              <a:rPr lang="pt-BR" sz="2000" b="1">
                <a:solidFill>
                  <a:schemeClr val="bg1"/>
                </a:solidFill>
                <a:highlight>
                  <a:srgbClr val="C0C0C0"/>
                </a:highlight>
              </a:rPr>
              <a:t>1.4 Escolhe entregar em casa </a:t>
            </a:r>
          </a:p>
          <a:p>
            <a:r>
              <a:rPr lang="pt-BR" sz="2000" b="1">
                <a:solidFill>
                  <a:schemeClr val="bg1"/>
                </a:solidFill>
                <a:highlight>
                  <a:srgbClr val="C0C0C0"/>
                </a:highlight>
              </a:rPr>
              <a:t>1.4.1 Envia pedido de compra para o fornecedor</a:t>
            </a:r>
          </a:p>
          <a:p>
            <a:r>
              <a:rPr lang="pt-BR" sz="2000" b="1">
                <a:solidFill>
                  <a:schemeClr val="bg1"/>
                </a:solidFill>
                <a:highlight>
                  <a:srgbClr val="C0C0C0"/>
                </a:highlight>
              </a:rPr>
              <a:t>1.4.2 Fornecedor faz todo preparo de envio</a:t>
            </a:r>
          </a:p>
          <a:p>
            <a:r>
              <a:rPr lang="pt-BR" sz="2000" b="1">
                <a:solidFill>
                  <a:schemeClr val="bg1"/>
                </a:solidFill>
                <a:highlight>
                  <a:srgbClr val="C0C0C0"/>
                </a:highlight>
              </a:rPr>
              <a:t>1.4.3 Envia para a transportadora</a:t>
            </a:r>
          </a:p>
          <a:p>
            <a:r>
              <a:rPr lang="pt-BR" sz="2000" b="1">
                <a:solidFill>
                  <a:schemeClr val="bg1"/>
                </a:solidFill>
                <a:highlight>
                  <a:srgbClr val="C0C0C0"/>
                </a:highlight>
              </a:rPr>
              <a:t>1.4.5 Entrega no endereço do cliente</a:t>
            </a:r>
          </a:p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00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Cronômetro com desfoque de movimento do tempo">
            <a:extLst>
              <a:ext uri="{FF2B5EF4-FFF2-40B4-BE49-F238E27FC236}">
                <a16:creationId xmlns:a16="http://schemas.microsoft.com/office/drawing/2014/main" id="{51774AF1-6B45-3A82-EC5F-1768902325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51" y="5751"/>
            <a:ext cx="5029200" cy="6932762"/>
          </a:xfrm>
          <a:prstGeom prst="rect">
            <a:avLst/>
          </a:prstGeom>
        </p:spPr>
      </p:pic>
      <p:pic>
        <p:nvPicPr>
          <p:cNvPr id="7" name="Imagem 5" descr="Textura de linho branca">
            <a:extLst>
              <a:ext uri="{FF2B5EF4-FFF2-40B4-BE49-F238E27FC236}">
                <a16:creationId xmlns:a16="http://schemas.microsoft.com/office/drawing/2014/main" id="{BA60A47B-6FA3-FC0B-C2C1-2D05133250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1947" y="-5902"/>
            <a:ext cx="7185801" cy="6869803"/>
          </a:xfrm>
          <a:prstGeom prst="rect">
            <a:avLst/>
          </a:prstGeom>
        </p:spPr>
      </p:pic>
      <p:pic>
        <p:nvPicPr>
          <p:cNvPr id="8" name="Imagem 8" descr="Uma imagem contendo Texto&#10;&#10;Descrição gerada automaticamente">
            <a:extLst>
              <a:ext uri="{FF2B5EF4-FFF2-40B4-BE49-F238E27FC236}">
                <a16:creationId xmlns:a16="http://schemas.microsoft.com/office/drawing/2014/main" id="{0B8356EF-DB0E-D3B0-6232-86C8C8DA24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645" y="327581"/>
            <a:ext cx="5316746" cy="6188462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68423F86-7214-0EEB-DA50-FD2B463258A2}"/>
              </a:ext>
            </a:extLst>
          </p:cNvPr>
          <p:cNvSpPr txBox="1"/>
          <p:nvPr/>
        </p:nvSpPr>
        <p:spPr>
          <a:xfrm>
            <a:off x="1662022" y="80512"/>
            <a:ext cx="127671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3200" b="1" i="1">
                <a:latin typeface="Arial"/>
                <a:cs typeface="Arial"/>
              </a:rPr>
              <a:t>SCM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1F8412E-10CA-1EF3-B178-63ACE2BBB62B}"/>
              </a:ext>
            </a:extLst>
          </p:cNvPr>
          <p:cNvSpPr txBox="1"/>
          <p:nvPr/>
        </p:nvSpPr>
        <p:spPr>
          <a:xfrm>
            <a:off x="109267" y="224287"/>
            <a:ext cx="2886973" cy="5078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highlight>
                  <a:srgbClr val="C0C0C0"/>
                </a:highlight>
                <a:latin typeface="Century Gothic"/>
                <a:cs typeface="Arial"/>
              </a:rPr>
              <a:t>1. Chegada do estoque</a:t>
            </a:r>
          </a:p>
          <a:p>
            <a:endParaRPr lang="pt-BR" sz="2000" b="1" dirty="0">
              <a:solidFill>
                <a:schemeClr val="bg1"/>
              </a:solidFill>
              <a:highlight>
                <a:srgbClr val="C0C0C0"/>
              </a:highlight>
              <a:latin typeface="Century Gothic"/>
              <a:cs typeface="Arial"/>
            </a:endParaRPr>
          </a:p>
          <a:p>
            <a:r>
              <a:rPr lang="pt-BR" sz="2000" b="1" dirty="0">
                <a:solidFill>
                  <a:schemeClr val="bg1"/>
                </a:solidFill>
                <a:highlight>
                  <a:srgbClr val="C0C0C0"/>
                </a:highlight>
                <a:latin typeface="Century Gothic"/>
                <a:cs typeface="Arial"/>
              </a:rPr>
              <a:t>2. Conferir os produtos</a:t>
            </a:r>
          </a:p>
          <a:p>
            <a:endParaRPr lang="pt-BR" sz="2000" b="1" dirty="0">
              <a:highlight>
                <a:srgbClr val="C0C0C0"/>
              </a:highlight>
              <a:latin typeface="Century Gothic"/>
              <a:cs typeface="Arial"/>
            </a:endParaRPr>
          </a:p>
          <a:p>
            <a:r>
              <a:rPr lang="pt-BR" sz="2000" b="1" dirty="0">
                <a:solidFill>
                  <a:schemeClr val="bg1"/>
                </a:solidFill>
                <a:highlight>
                  <a:srgbClr val="C0C0C0"/>
                </a:highlight>
                <a:latin typeface="Century Gothic"/>
                <a:cs typeface="Arial"/>
              </a:rPr>
              <a:t>2.1 Produtos sem avaria</a:t>
            </a:r>
            <a:br>
              <a:rPr lang="pt-BR" sz="2000" b="1" dirty="0">
                <a:highlight>
                  <a:srgbClr val="C0C0C0"/>
                </a:highlight>
                <a:latin typeface="Century Gothic"/>
              </a:rPr>
            </a:br>
            <a:r>
              <a:rPr lang="pt-BR" sz="2000" b="1" dirty="0">
                <a:solidFill>
                  <a:schemeClr val="bg1"/>
                </a:solidFill>
                <a:highlight>
                  <a:srgbClr val="C0C0C0"/>
                </a:highlight>
                <a:latin typeface="Century Gothic"/>
                <a:cs typeface="Arial"/>
              </a:rPr>
              <a:t>2.1.1 Separa os produtos por seção</a:t>
            </a:r>
          </a:p>
          <a:p>
            <a:endParaRPr lang="pt-BR" sz="2000" b="1" dirty="0">
              <a:solidFill>
                <a:schemeClr val="bg1"/>
              </a:solidFill>
              <a:highlight>
                <a:srgbClr val="C0C0C0"/>
              </a:highlight>
              <a:latin typeface="Century Gothic"/>
              <a:cs typeface="Arial"/>
            </a:endParaRPr>
          </a:p>
          <a:p>
            <a:r>
              <a:rPr lang="pt-BR" sz="2000" b="1" dirty="0">
                <a:solidFill>
                  <a:schemeClr val="bg1"/>
                </a:solidFill>
                <a:highlight>
                  <a:srgbClr val="C0C0C0"/>
                </a:highlight>
                <a:latin typeface="Century Gothic"/>
                <a:cs typeface="Arial"/>
              </a:rPr>
              <a:t>2.2 Produtos com avaria</a:t>
            </a:r>
          </a:p>
          <a:p>
            <a:endParaRPr lang="pt-BR" sz="2000" b="1" dirty="0">
              <a:solidFill>
                <a:schemeClr val="bg1"/>
              </a:solidFill>
              <a:highlight>
                <a:srgbClr val="C0C0C0"/>
              </a:highlight>
              <a:latin typeface="Century Gothic"/>
              <a:cs typeface="Arial"/>
            </a:endParaRPr>
          </a:p>
          <a:p>
            <a:r>
              <a:rPr lang="pt-BR" sz="2000" b="1" dirty="0">
                <a:solidFill>
                  <a:schemeClr val="bg1"/>
                </a:solidFill>
                <a:highlight>
                  <a:srgbClr val="C0C0C0"/>
                </a:highlight>
                <a:latin typeface="Century Gothic"/>
                <a:cs typeface="Arial"/>
              </a:rPr>
              <a:t>2.2.1 Devolução para o fornecedor</a:t>
            </a:r>
            <a:endParaRPr lang="pt-BR" sz="2400" b="1" dirty="0">
              <a:solidFill>
                <a:schemeClr val="bg1"/>
              </a:solidFill>
              <a:latin typeface="Century Gothic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31703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50FA91-27C7-C9AB-7147-8D0CF4D39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Aba de finalização da compra</a:t>
            </a:r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F14F5841-64A5-08B2-A9B9-9453121599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3313" y="2069405"/>
            <a:ext cx="8947150" cy="4162227"/>
          </a:xfrm>
        </p:spPr>
      </p:pic>
    </p:spTree>
    <p:extLst>
      <p:ext uri="{BB962C8B-B14F-4D97-AF65-F5344CB8AC3E}">
        <p14:creationId xmlns:p14="http://schemas.microsoft.com/office/powerpoint/2010/main" val="1331002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5" descr="Textura de linho branca">
            <a:extLst>
              <a:ext uri="{FF2B5EF4-FFF2-40B4-BE49-F238E27FC236}">
                <a16:creationId xmlns:a16="http://schemas.microsoft.com/office/drawing/2014/main" id="{F46A9216-83CA-0D02-C36A-90C240CAC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4853" y="-5902"/>
            <a:ext cx="4712895" cy="6869803"/>
          </a:xfrm>
          <a:prstGeom prst="rect">
            <a:avLst/>
          </a:prstGeom>
        </p:spPr>
      </p:pic>
      <p:pic>
        <p:nvPicPr>
          <p:cNvPr id="2" name="Imagem 2" descr="Uma imagem contendo celular, telefone, olhando, mesa&#10;&#10;Descrição gerada automaticamente">
            <a:extLst>
              <a:ext uri="{FF2B5EF4-FFF2-40B4-BE49-F238E27FC236}">
                <a16:creationId xmlns:a16="http://schemas.microsoft.com/office/drawing/2014/main" id="{00500CF8-141F-DE01-5499-C7D9198D98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2" t="25795" r="-202" b="20000"/>
          <a:stretch/>
        </p:blipFill>
        <p:spPr>
          <a:xfrm>
            <a:off x="-3245" y="10"/>
            <a:ext cx="7564266" cy="6859621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F7A43DB3-824C-F591-84F9-ADB55B0DAC19}"/>
              </a:ext>
            </a:extLst>
          </p:cNvPr>
          <p:cNvSpPr txBox="1"/>
          <p:nvPr/>
        </p:nvSpPr>
        <p:spPr>
          <a:xfrm>
            <a:off x="7801155" y="2366513"/>
            <a:ext cx="4641010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600" b="1" i="1" dirty="0">
                <a:solidFill>
                  <a:schemeClr val="bg1"/>
                </a:solidFill>
              </a:rPr>
              <a:t>Smart</a:t>
            </a:r>
            <a:r>
              <a:rPr lang="pt-BR" sz="6600" dirty="0">
                <a:solidFill>
                  <a:schemeClr val="bg1"/>
                </a:solidFill>
              </a:rPr>
              <a:t>​</a:t>
            </a:r>
            <a:br>
              <a:rPr lang="pt-BR" sz="6600" dirty="0">
                <a:solidFill>
                  <a:schemeClr val="bg1"/>
                </a:solidFill>
              </a:rPr>
            </a:br>
            <a:r>
              <a:rPr lang="en-US" sz="6600" b="1" i="1" dirty="0">
                <a:solidFill>
                  <a:schemeClr val="bg1"/>
                </a:solidFill>
              </a:rPr>
              <a:t>  </a:t>
            </a:r>
            <a:r>
              <a:rPr lang="en-US" sz="6600" b="1" i="1" dirty="0" err="1">
                <a:solidFill>
                  <a:schemeClr val="bg1"/>
                </a:solidFill>
              </a:rPr>
              <a:t>Gnômon</a:t>
            </a:r>
            <a:r>
              <a:rPr lang="pt-BR" sz="6600" dirty="0">
                <a:solidFill>
                  <a:schemeClr val="bg1"/>
                </a:solidFill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3243376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>
            <a:extLst>
              <a:ext uri="{FF2B5EF4-FFF2-40B4-BE49-F238E27FC236}">
                <a16:creationId xmlns:a16="http://schemas.microsoft.com/office/drawing/2014/main" id="{A0008796-CEDB-273A-2E43-34DA2EA96A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817" y="6333"/>
            <a:ext cx="12211395" cy="6901762"/>
          </a:xfrm>
        </p:spPr>
      </p:pic>
    </p:spTree>
    <p:extLst>
      <p:ext uri="{BB962C8B-B14F-4D97-AF65-F5344CB8AC3E}">
        <p14:creationId xmlns:p14="http://schemas.microsoft.com/office/powerpoint/2010/main" val="632788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>
            <a:extLst>
              <a:ext uri="{FF2B5EF4-FFF2-40B4-BE49-F238E27FC236}">
                <a16:creationId xmlns:a16="http://schemas.microsoft.com/office/drawing/2014/main" id="{8227299E-22FB-0155-5E5F-4E99793487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655" y="0"/>
            <a:ext cx="12191213" cy="6859009"/>
          </a:xfrm>
        </p:spPr>
      </p:pic>
    </p:spTree>
    <p:extLst>
      <p:ext uri="{BB962C8B-B14F-4D97-AF65-F5344CB8AC3E}">
        <p14:creationId xmlns:p14="http://schemas.microsoft.com/office/powerpoint/2010/main" val="1664046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3" descr="Planejamento de dois colegas no quadro com anotações autoadesivas">
            <a:extLst>
              <a:ext uri="{FF2B5EF4-FFF2-40B4-BE49-F238E27FC236}">
                <a16:creationId xmlns:a16="http://schemas.microsoft.com/office/drawing/2014/main" id="{342F9AFE-0520-1B95-1460-9036C93EC0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51" y="-1883"/>
            <a:ext cx="5633047" cy="6861767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840B33D8-1517-BD33-A498-6B0A36671CFE}"/>
              </a:ext>
            </a:extLst>
          </p:cNvPr>
          <p:cNvSpPr txBox="1"/>
          <p:nvPr/>
        </p:nvSpPr>
        <p:spPr>
          <a:xfrm>
            <a:off x="5558287" y="109268"/>
            <a:ext cx="489980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b="1" i="1">
                <a:latin typeface="Arial"/>
                <a:cs typeface="Arial"/>
              </a:rPr>
              <a:t>Planejamento de gastos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4E10F91-2DEE-EAFA-A6CB-14723F88532C}"/>
              </a:ext>
            </a:extLst>
          </p:cNvPr>
          <p:cNvSpPr txBox="1"/>
          <p:nvPr/>
        </p:nvSpPr>
        <p:spPr>
          <a:xfrm>
            <a:off x="5615796" y="1015042"/>
            <a:ext cx="6380673" cy="563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b="1">
                <a:ea typeface="+mn-lt"/>
                <a:cs typeface="+mn-lt"/>
              </a:rPr>
              <a:t>1 Fazer o planejamento de gastos</a:t>
            </a:r>
          </a:p>
          <a:p>
            <a:endParaRPr lang="pt-PT" b="1">
              <a:ea typeface="+mn-lt"/>
              <a:cs typeface="+mn-lt"/>
            </a:endParaRPr>
          </a:p>
          <a:p>
            <a:r>
              <a:rPr lang="pt-PT" b="1">
                <a:ea typeface="+mn-lt"/>
                <a:cs typeface="+mn-lt"/>
              </a:rPr>
              <a:t>1.1 Identifica os gastos fixos</a:t>
            </a:r>
          </a:p>
          <a:p>
            <a:endParaRPr lang="pt-PT" b="1">
              <a:ea typeface="+mn-lt"/>
              <a:cs typeface="+mn-lt"/>
            </a:endParaRPr>
          </a:p>
          <a:p>
            <a:r>
              <a:rPr lang="pt-PT" b="1">
                <a:ea typeface="+mn-lt"/>
                <a:cs typeface="+mn-lt"/>
              </a:rPr>
              <a:t>1.1.2 Identifica o prazo de pagamento de todos os gastos fixos</a:t>
            </a:r>
          </a:p>
          <a:p>
            <a:endParaRPr lang="pt-PT" b="1">
              <a:ea typeface="+mn-lt"/>
              <a:cs typeface="+mn-lt"/>
            </a:endParaRPr>
          </a:p>
          <a:p>
            <a:r>
              <a:rPr lang="pt-PT" b="1">
                <a:ea typeface="+mn-lt"/>
                <a:cs typeface="+mn-lt"/>
              </a:rPr>
              <a:t>1.2 Identifica os gastos com imprevistos</a:t>
            </a:r>
          </a:p>
          <a:p>
            <a:endParaRPr lang="pt-PT" b="1">
              <a:ea typeface="+mn-lt"/>
              <a:cs typeface="+mn-lt"/>
            </a:endParaRPr>
          </a:p>
          <a:p>
            <a:r>
              <a:rPr lang="pt-PT" b="1">
                <a:ea typeface="+mn-lt"/>
                <a:cs typeface="+mn-lt"/>
              </a:rPr>
              <a:t>1.2.1 Identificar os produtos com avaria</a:t>
            </a:r>
          </a:p>
          <a:p>
            <a:endParaRPr lang="pt-PT" b="1">
              <a:ea typeface="+mn-lt"/>
              <a:cs typeface="+mn-lt"/>
            </a:endParaRPr>
          </a:p>
          <a:p>
            <a:r>
              <a:rPr lang="pt-PT" b="1">
                <a:ea typeface="+mn-lt"/>
                <a:cs typeface="+mn-lt"/>
              </a:rPr>
              <a:t>1.2.2 Identifica quais possivelmente podem ser recuperados e quais não</a:t>
            </a:r>
          </a:p>
          <a:p>
            <a:endParaRPr lang="pt-PT" b="1">
              <a:ea typeface="+mn-lt"/>
              <a:cs typeface="+mn-lt"/>
            </a:endParaRPr>
          </a:p>
          <a:p>
            <a:r>
              <a:rPr lang="pt-PT" b="1">
                <a:ea typeface="+mn-lt"/>
                <a:cs typeface="+mn-lt"/>
              </a:rPr>
              <a:t>1.2.2.1 Faz a recuperação</a:t>
            </a:r>
          </a:p>
          <a:p>
            <a:endParaRPr lang="pt-PT" b="1"/>
          </a:p>
          <a:p>
            <a:r>
              <a:rPr lang="pt-PT" b="1"/>
              <a:t>1.2.2.2 Envia para o estoque</a:t>
            </a:r>
          </a:p>
          <a:p>
            <a:endParaRPr lang="pt-PT" b="1"/>
          </a:p>
          <a:p>
            <a:r>
              <a:rPr lang="pt-PT" b="1"/>
              <a:t>1.2.3 Envia as peças irrecuperáveis para a reciclagem</a:t>
            </a:r>
          </a:p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7559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5" descr="Logotipo&#10;&#10;Descrição gerada automaticamente">
            <a:extLst>
              <a:ext uri="{FF2B5EF4-FFF2-40B4-BE49-F238E27FC236}">
                <a16:creationId xmlns:a16="http://schemas.microsoft.com/office/drawing/2014/main" id="{45958B0A-18B3-4B9F-A021-3FE40A8B4E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5750" y="-72604"/>
            <a:ext cx="12203500" cy="6931322"/>
          </a:xfrm>
          <a:prstGeom prst="rect">
            <a:avLst/>
          </a:prstGeom>
        </p:spPr>
      </p:pic>
      <p:pic>
        <p:nvPicPr>
          <p:cNvPr id="14" name="Imagem 14" descr="Diagrama&#10;&#10;Descrição gerada automaticamente">
            <a:extLst>
              <a:ext uri="{FF2B5EF4-FFF2-40B4-BE49-F238E27FC236}">
                <a16:creationId xmlns:a16="http://schemas.microsoft.com/office/drawing/2014/main" id="{042E83E6-527F-9421-5535-41A4337FE0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7897" y="257528"/>
            <a:ext cx="9514935" cy="660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996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10" descr="Caixas de papelão">
            <a:extLst>
              <a:ext uri="{FF2B5EF4-FFF2-40B4-BE49-F238E27FC236}">
                <a16:creationId xmlns:a16="http://schemas.microsoft.com/office/drawing/2014/main" id="{7C816EE4-9980-BCFB-DEEA-91241282CE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5118" y="-5902"/>
            <a:ext cx="6912631" cy="6869803"/>
          </a:xfrm>
          <a:prstGeom prst="rect">
            <a:avLst/>
          </a:prstGeom>
        </p:spPr>
      </p:pic>
      <p:pic>
        <p:nvPicPr>
          <p:cNvPr id="8" name="Imagem 5" descr="Textura de linho branca">
            <a:extLst>
              <a:ext uri="{FF2B5EF4-FFF2-40B4-BE49-F238E27FC236}">
                <a16:creationId xmlns:a16="http://schemas.microsoft.com/office/drawing/2014/main" id="{C5FA4DA9-C43F-99D9-0748-2D8E1DEA09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51" y="-5902"/>
            <a:ext cx="5302369" cy="6869803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03E04321-83FA-EAF6-2583-8E1FAC8C37C1}"/>
              </a:ext>
            </a:extLst>
          </p:cNvPr>
          <p:cNvSpPr txBox="1"/>
          <p:nvPr/>
        </p:nvSpPr>
        <p:spPr>
          <a:xfrm>
            <a:off x="-92014" y="152400"/>
            <a:ext cx="5388634" cy="62324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100" b="1">
                <a:solidFill>
                  <a:schemeClr val="bg1"/>
                </a:solidFill>
                <a:latin typeface="Arial"/>
                <a:cs typeface="Arial"/>
              </a:rPr>
              <a:t>2 Venda do produto</a:t>
            </a:r>
          </a:p>
          <a:p>
            <a:r>
              <a:rPr lang="pt-BR" sz="2100" b="1">
                <a:solidFill>
                  <a:schemeClr val="bg1"/>
                </a:solidFill>
                <a:latin typeface="Arial"/>
                <a:cs typeface="Arial"/>
              </a:rPr>
              <a:t>2.1 O cliente escolhe comprar no site</a:t>
            </a:r>
          </a:p>
          <a:p>
            <a:r>
              <a:rPr lang="pt-BR" sz="2100" b="1">
                <a:solidFill>
                  <a:schemeClr val="bg1"/>
                </a:solidFill>
                <a:latin typeface="Arial"/>
                <a:cs typeface="Arial"/>
              </a:rPr>
              <a:t>2.1.1 O cliente escolhe o produto</a:t>
            </a:r>
          </a:p>
          <a:p>
            <a:r>
              <a:rPr lang="pt-BR" sz="2100" b="1">
                <a:solidFill>
                  <a:schemeClr val="bg1"/>
                </a:solidFill>
                <a:latin typeface="Arial"/>
                <a:cs typeface="Arial"/>
              </a:rPr>
              <a:t>2.1.2 O cliente clica no botão de comprar</a:t>
            </a:r>
          </a:p>
          <a:p>
            <a:r>
              <a:rPr lang="pt-BR" sz="2100" b="1">
                <a:solidFill>
                  <a:schemeClr val="bg1"/>
                </a:solidFill>
                <a:latin typeface="Arial"/>
                <a:cs typeface="Arial"/>
              </a:rPr>
              <a:t>2.1.3 O cliente é redirecionado para aba de pagamento</a:t>
            </a:r>
          </a:p>
          <a:p>
            <a:r>
              <a:rPr lang="pt-BR" sz="2100" b="1">
                <a:solidFill>
                  <a:schemeClr val="bg1"/>
                </a:solidFill>
                <a:latin typeface="Arial"/>
                <a:cs typeface="Arial"/>
              </a:rPr>
              <a:t>2.1.4 O cliente escolhe a forma de pagamento</a:t>
            </a:r>
          </a:p>
          <a:p>
            <a:r>
              <a:rPr lang="pt-BR" sz="2100" b="1">
                <a:solidFill>
                  <a:schemeClr val="bg1"/>
                </a:solidFill>
                <a:latin typeface="Arial"/>
                <a:cs typeface="Arial"/>
              </a:rPr>
              <a:t>2.1.5 O cliente inseri os dados do cartão</a:t>
            </a:r>
          </a:p>
          <a:p>
            <a:r>
              <a:rPr lang="pt-BR" sz="2100" b="1">
                <a:solidFill>
                  <a:schemeClr val="bg1"/>
                </a:solidFill>
                <a:latin typeface="Arial"/>
                <a:cs typeface="Arial"/>
              </a:rPr>
              <a:t>2.1.6 Finaliza a compra</a:t>
            </a:r>
          </a:p>
          <a:p>
            <a:r>
              <a:rPr lang="pt-BR" sz="2100" b="1">
                <a:solidFill>
                  <a:schemeClr val="bg1"/>
                </a:solidFill>
                <a:latin typeface="Arial"/>
                <a:cs typeface="Arial"/>
              </a:rPr>
              <a:t>2.1.7 O sistema emite a nota fiscal</a:t>
            </a:r>
          </a:p>
          <a:p>
            <a:r>
              <a:rPr lang="pt-BR" sz="2100" b="1">
                <a:solidFill>
                  <a:schemeClr val="bg1"/>
                </a:solidFill>
                <a:latin typeface="Arial"/>
                <a:cs typeface="Arial"/>
              </a:rPr>
              <a:t>2.1.8 O cliente recebe o produto</a:t>
            </a:r>
          </a:p>
          <a:p>
            <a:r>
              <a:rPr lang="pt-BR" sz="2100" b="1">
                <a:solidFill>
                  <a:schemeClr val="bg1"/>
                </a:solidFill>
                <a:latin typeface="Arial"/>
                <a:cs typeface="Arial"/>
              </a:rPr>
              <a:t>2.2 O cliente escolhe comprar na loja </a:t>
            </a:r>
          </a:p>
          <a:p>
            <a:r>
              <a:rPr lang="pt-BR" sz="2100" b="1">
                <a:solidFill>
                  <a:schemeClr val="bg1"/>
                </a:solidFill>
                <a:latin typeface="Arial"/>
                <a:cs typeface="Arial"/>
              </a:rPr>
              <a:t>2.2.1 O cliente escolhe o produto na loja</a:t>
            </a:r>
          </a:p>
          <a:p>
            <a:r>
              <a:rPr lang="pt-BR" sz="2100" b="1">
                <a:solidFill>
                  <a:schemeClr val="bg1"/>
                </a:solidFill>
                <a:latin typeface="Arial"/>
                <a:cs typeface="Arial"/>
              </a:rPr>
              <a:t>2.2.2 O cliente passa o produto no caixa</a:t>
            </a:r>
          </a:p>
          <a:p>
            <a:r>
              <a:rPr lang="pt-BR" sz="2100" b="1">
                <a:solidFill>
                  <a:schemeClr val="bg1"/>
                </a:solidFill>
                <a:latin typeface="Arial"/>
                <a:cs typeface="Arial"/>
              </a:rPr>
              <a:t>2.2.3 O caixa pergunta a forma de pagamento</a:t>
            </a:r>
          </a:p>
          <a:p>
            <a:r>
              <a:rPr lang="pt-BR" sz="2100" b="1">
                <a:solidFill>
                  <a:schemeClr val="bg1"/>
                </a:solidFill>
                <a:latin typeface="Arial"/>
                <a:cs typeface="Arial"/>
              </a:rPr>
              <a:t>2.2.4 O cliente efetua o pagamento</a:t>
            </a:r>
          </a:p>
          <a:p>
            <a:r>
              <a:rPr lang="pt-BR" sz="2100" b="1">
                <a:solidFill>
                  <a:schemeClr val="bg1"/>
                </a:solidFill>
                <a:latin typeface="Arial"/>
                <a:cs typeface="Arial"/>
              </a:rPr>
              <a:t>2.2.5 O cliente leva o produto</a:t>
            </a:r>
          </a:p>
        </p:txBody>
      </p:sp>
      <p:pic>
        <p:nvPicPr>
          <p:cNvPr id="9" name="Imagem 9" descr="Diagrama&#10;&#10;Descrição gerada automaticamente">
            <a:extLst>
              <a:ext uri="{FF2B5EF4-FFF2-40B4-BE49-F238E27FC236}">
                <a16:creationId xmlns:a16="http://schemas.microsoft.com/office/drawing/2014/main" id="{47F7CB67-7129-2480-326F-FC5EFD7FE7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7605" y="-1906"/>
            <a:ext cx="6912633" cy="680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357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F7FD95-382F-E5AB-0E85-7A72B196A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69856"/>
            <a:ext cx="6658405" cy="145117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endParaRPr lang="en-US" sz="4600">
              <a:cs typeface="Posterama"/>
            </a:endParaRPr>
          </a:p>
        </p:txBody>
      </p:sp>
      <p:pic>
        <p:nvPicPr>
          <p:cNvPr id="17" name="Imagem 18" descr="Tabela&#10;&#10;Descrição gerada automaticamente">
            <a:extLst>
              <a:ext uri="{FF2B5EF4-FFF2-40B4-BE49-F238E27FC236}">
                <a16:creationId xmlns:a16="http://schemas.microsoft.com/office/drawing/2014/main" id="{E79A31B4-DB5F-F958-203D-2F436FA420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745" y="-501"/>
            <a:ext cx="12201492" cy="6860415"/>
          </a:xfrm>
        </p:spPr>
      </p:pic>
    </p:spTree>
    <p:extLst>
      <p:ext uri="{BB962C8B-B14F-4D97-AF65-F5344CB8AC3E}">
        <p14:creationId xmlns:p14="http://schemas.microsoft.com/office/powerpoint/2010/main" val="671071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 descr="Tabela&#10;&#10;Descrição gerada automaticamente">
            <a:extLst>
              <a:ext uri="{FF2B5EF4-FFF2-40B4-BE49-F238E27FC236}">
                <a16:creationId xmlns:a16="http://schemas.microsoft.com/office/drawing/2014/main" id="{8AF2114B-1830-A71F-2478-E185DF28838E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629" y="-42251"/>
            <a:ext cx="12190740" cy="6939684"/>
          </a:xfrm>
        </p:spPr>
      </p:pic>
    </p:spTree>
    <p:extLst>
      <p:ext uri="{BB962C8B-B14F-4D97-AF65-F5344CB8AC3E}">
        <p14:creationId xmlns:p14="http://schemas.microsoft.com/office/powerpoint/2010/main" val="978294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>
            <a:extLst>
              <a:ext uri="{FF2B5EF4-FFF2-40B4-BE49-F238E27FC236}">
                <a16:creationId xmlns:a16="http://schemas.microsoft.com/office/drawing/2014/main" id="{B6DCAF06-BEC2-B629-B75F-57F082B8A4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5751" y="4649"/>
            <a:ext cx="7358330" cy="6848704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0BB61CE-BC59-0C5A-F5B6-87CC6ECC6EFF}"/>
              </a:ext>
            </a:extLst>
          </p:cNvPr>
          <p:cNvSpPr txBox="1"/>
          <p:nvPr/>
        </p:nvSpPr>
        <p:spPr>
          <a:xfrm>
            <a:off x="5772087" y="1198751"/>
            <a:ext cx="5509628" cy="469053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700" b="1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QUANTO</a:t>
            </a:r>
            <a:br>
              <a:rPr lang="en-US" sz="6700" b="1" spc="-100" dirty="0">
                <a:latin typeface="+mj-lt"/>
                <a:ea typeface="+mj-ea"/>
                <a:cs typeface="+mj-cs"/>
              </a:rPr>
            </a:br>
            <a:r>
              <a:rPr lang="en-US" sz="6700" b="1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VALE</a:t>
            </a:r>
            <a:br>
              <a:rPr lang="en-US" sz="6700" b="1" spc="-100" dirty="0">
                <a:latin typeface="+mj-lt"/>
                <a:ea typeface="+mj-ea"/>
                <a:cs typeface="+mj-cs"/>
              </a:rPr>
            </a:br>
            <a:r>
              <a:rPr lang="en-US" sz="6700" b="1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O </a:t>
            </a:r>
            <a:br>
              <a:rPr lang="en-US" sz="6700" b="1" spc="-100" dirty="0">
                <a:latin typeface="+mj-lt"/>
                <a:ea typeface="+mj-ea"/>
                <a:cs typeface="+mj-cs"/>
              </a:rPr>
            </a:br>
            <a:r>
              <a:rPr lang="en-US" sz="6700" b="1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SEU</a:t>
            </a:r>
            <a:br>
              <a:rPr lang="en-US" sz="6700" b="1" spc="-100" dirty="0">
                <a:latin typeface="+mj-lt"/>
                <a:ea typeface="+mj-ea"/>
                <a:cs typeface="+mj-cs"/>
              </a:rPr>
            </a:br>
            <a:r>
              <a:rPr lang="en-US" sz="6700" b="1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TEMPO ?</a:t>
            </a:r>
            <a:endParaRPr lang="pt-BR" dirty="0">
              <a:solidFill>
                <a:schemeClr val="tx1">
                  <a:lumMod val="75000"/>
                  <a:lumOff val="25000"/>
                </a:schemeClr>
              </a:solidFill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097135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27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pic>
        <p:nvPicPr>
          <p:cNvPr id="6" name="Imagem 7" descr="Texto&#10;&#10;Descrição gerada automaticamente">
            <a:extLst>
              <a:ext uri="{FF2B5EF4-FFF2-40B4-BE49-F238E27FC236}">
                <a16:creationId xmlns:a16="http://schemas.microsoft.com/office/drawing/2014/main" id="{491B9A51-5527-F1E1-8685-4EA524FEED0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483079" y="500871"/>
            <a:ext cx="6797614" cy="5885011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2FEF64CA-B234-2FC4-4868-6ADD083FCA69}"/>
              </a:ext>
            </a:extLst>
          </p:cNvPr>
          <p:cNvSpPr txBox="1"/>
          <p:nvPr/>
        </p:nvSpPr>
        <p:spPr>
          <a:xfrm>
            <a:off x="7448767" y="1466028"/>
            <a:ext cx="4300837" cy="415597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lnSpcReduction="10000"/>
          </a:bodyPr>
          <a:lstStyle/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sz="4400" b="1" dirty="0">
                <a:latin typeface="Arial"/>
                <a:ea typeface="+mj-ea"/>
                <a:cs typeface="Arial"/>
              </a:rPr>
              <a:t>SIG</a:t>
            </a:r>
            <a:br>
              <a:rPr lang="en-US" dirty="0">
                <a:latin typeface="+mj-lt"/>
                <a:ea typeface="+mj-ea"/>
                <a:cs typeface="+mj-cs"/>
              </a:rPr>
            </a:br>
            <a:br>
              <a:rPr lang="en-US" dirty="0">
                <a:latin typeface="+mj-lt"/>
                <a:ea typeface="+mj-ea"/>
                <a:cs typeface="+mj-cs"/>
              </a:rPr>
            </a:br>
            <a:br>
              <a:rPr lang="en-US" dirty="0">
                <a:latin typeface="+mj-lt"/>
                <a:ea typeface="+mj-ea"/>
                <a:cs typeface="+mj-cs"/>
              </a:rPr>
            </a:br>
            <a:br>
              <a:rPr lang="en-US" dirty="0">
                <a:latin typeface="+mj-lt"/>
                <a:ea typeface="+mj-ea"/>
                <a:cs typeface="+mj-cs"/>
              </a:rPr>
            </a:br>
            <a:r>
              <a:rPr lang="en-US" dirty="0">
                <a:latin typeface="+mj-lt"/>
                <a:ea typeface="+mj-ea"/>
                <a:cs typeface="+mj-cs"/>
              </a:rPr>
              <a:t>Professor:</a:t>
            </a:r>
            <a:br>
              <a:rPr lang="en-US" dirty="0">
                <a:latin typeface="+mj-lt"/>
                <a:ea typeface="+mj-ea"/>
                <a:cs typeface="+mj-cs"/>
              </a:rPr>
            </a:br>
            <a:endParaRPr lang="en-US" dirty="0">
              <a:latin typeface="+mj-lt"/>
              <a:ea typeface="+mj-ea"/>
              <a:cs typeface="+mj-cs"/>
            </a:endParaRPr>
          </a:p>
          <a:p>
            <a:pPr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dirty="0">
                <a:latin typeface="+mj-lt"/>
                <a:ea typeface="+mj-ea"/>
                <a:cs typeface="+mj-cs"/>
              </a:rPr>
              <a:t>Pedro</a:t>
            </a:r>
            <a:r>
              <a:rPr lang="en-US" dirty="0">
                <a:ea typeface="+mn-lt"/>
                <a:cs typeface="+mn-lt"/>
              </a:rPr>
              <a:t> Moura Jr.</a:t>
            </a:r>
            <a:r>
              <a:rPr lang="en-US" dirty="0">
                <a:latin typeface="+mj-lt"/>
                <a:ea typeface="+mj-ea"/>
                <a:cs typeface="+mj-cs"/>
              </a:rPr>
              <a:t> </a:t>
            </a:r>
            <a:br>
              <a:rPr lang="en-US" dirty="0">
                <a:latin typeface="+mj-lt"/>
                <a:ea typeface="+mj-ea"/>
                <a:cs typeface="+mj-cs"/>
              </a:rPr>
            </a:br>
            <a:br>
              <a:rPr lang="en-US" dirty="0">
                <a:latin typeface="+mj-lt"/>
                <a:ea typeface="+mj-ea"/>
                <a:cs typeface="+mj-cs"/>
              </a:rPr>
            </a:br>
            <a:br>
              <a:rPr lang="en-US" dirty="0">
                <a:latin typeface="+mj-lt"/>
                <a:ea typeface="+mj-ea"/>
                <a:cs typeface="+mj-cs"/>
              </a:rPr>
            </a:br>
            <a:r>
              <a:rPr lang="en-US" dirty="0" err="1">
                <a:latin typeface="+mj-lt"/>
                <a:ea typeface="+mj-ea"/>
                <a:cs typeface="+mj-cs"/>
              </a:rPr>
              <a:t>Alunos</a:t>
            </a:r>
            <a:r>
              <a:rPr lang="en-US" dirty="0">
                <a:latin typeface="+mj-lt"/>
                <a:ea typeface="+mj-ea"/>
                <a:cs typeface="+mj-cs"/>
              </a:rPr>
              <a:t>:</a:t>
            </a:r>
            <a:br>
              <a:rPr lang="en-US" dirty="0">
                <a:latin typeface="+mj-lt"/>
                <a:ea typeface="+mj-ea"/>
                <a:cs typeface="+mj-cs"/>
              </a:rPr>
            </a:br>
            <a:endParaRPr lang="en-US" dirty="0">
              <a:ea typeface="+mj-ea"/>
              <a:cs typeface="+mj-cs"/>
            </a:endParaRP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dirty="0">
                <a:latin typeface="+mj-lt"/>
                <a:ea typeface="+mj-ea"/>
                <a:cs typeface="+mj-cs"/>
              </a:rPr>
              <a:t> Gustavo Henrique Dantas Santos</a:t>
            </a:r>
          </a:p>
          <a:p>
            <a:pPr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dirty="0">
                <a:latin typeface="+mj-lt"/>
                <a:ea typeface="+mj-ea"/>
                <a:cs typeface="+mj-cs"/>
              </a:rPr>
              <a:t> </a:t>
            </a:r>
            <a:r>
              <a:rPr lang="en-US" dirty="0" err="1">
                <a:latin typeface="+mj-lt"/>
                <a:ea typeface="+mj-ea"/>
                <a:cs typeface="+mj-cs"/>
              </a:rPr>
              <a:t>Maianderson</a:t>
            </a:r>
            <a:r>
              <a:rPr lang="en-US" dirty="0">
                <a:latin typeface="+mj-lt"/>
                <a:ea typeface="+mj-ea"/>
                <a:cs typeface="+mj-cs"/>
              </a:rPr>
              <a:t> Ferreira da Silva</a:t>
            </a:r>
            <a:endParaRPr lang="en-US" dirty="0"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7633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735B7F-8188-ED76-13A6-715DB452B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cs typeface="Posterama"/>
              </a:rPr>
              <a:t>Proposta de criação</a:t>
            </a:r>
            <a:endParaRPr lang="pt-BR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566B310-85FA-4A91-BB15-4E254668BA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633932"/>
            <a:ext cx="8595360" cy="19503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z="3600" dirty="0">
                <a:latin typeface="Calibri"/>
                <a:ea typeface="Calibri"/>
                <a:cs typeface="Calibri"/>
              </a:rPr>
              <a:t>Criar uma empresa de relógios </a:t>
            </a:r>
            <a:r>
              <a:rPr lang="en-US" sz="3600" dirty="0">
                <a:latin typeface="Calibri"/>
                <a:ea typeface="Calibri"/>
                <a:cs typeface="Calibri"/>
              </a:rPr>
              <a:t>Smart</a:t>
            </a:r>
            <a:r>
              <a:rPr lang="pt-BR" sz="3600" dirty="0">
                <a:latin typeface="Calibri"/>
                <a:ea typeface="Calibri"/>
                <a:cs typeface="Calibri"/>
              </a:rPr>
              <a:t> sustentáveis com tecnologia de carregamento solar</a:t>
            </a:r>
          </a:p>
          <a:p>
            <a:endParaRPr lang="pt-BR" sz="3600">
              <a:latin typeface="Calibri"/>
              <a:ea typeface="Calibri"/>
              <a:cs typeface="Calibri"/>
            </a:endParaRPr>
          </a:p>
          <a:p>
            <a:endParaRPr lang="pt-BR">
              <a:latin typeface="Avenir Next LT Pro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67327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378C1A-754E-C717-449B-331806840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cs typeface="Posterama"/>
              </a:rPr>
              <a:t>Quem vai ser nossos clientes?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881FBE6-F360-07B9-BE58-CA8397FCF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274498"/>
            <a:ext cx="8595360" cy="333054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457200" indent="-457200">
              <a:buAutoNum type="arabicPeriod"/>
            </a:pPr>
            <a:r>
              <a:rPr lang="pt-BR" sz="3600">
                <a:latin typeface="Calibri"/>
                <a:ea typeface="Calibri"/>
                <a:cs typeface="Calibri"/>
              </a:rPr>
              <a:t>Pessoas que tem o dia a dia corrido</a:t>
            </a:r>
          </a:p>
          <a:p>
            <a:pPr marL="457200" indent="-457200">
              <a:buAutoNum type="arabicPeriod"/>
            </a:pPr>
            <a:r>
              <a:rPr lang="pt-BR" sz="3600">
                <a:latin typeface="Calibri"/>
                <a:ea typeface="Calibri"/>
                <a:cs typeface="Calibri"/>
              </a:rPr>
              <a:t>Pessoas que gostam de relógios</a:t>
            </a:r>
          </a:p>
          <a:p>
            <a:pPr marL="457200" indent="-457200">
              <a:buAutoNum type="arabicPeriod"/>
            </a:pPr>
            <a:r>
              <a:rPr lang="pt-BR" sz="3600">
                <a:latin typeface="Calibri"/>
                <a:ea typeface="Calibri"/>
                <a:cs typeface="Calibri"/>
              </a:rPr>
              <a:t>Pessoas que gostam de tecnologia</a:t>
            </a:r>
          </a:p>
          <a:p>
            <a:pPr marL="457200" indent="-457200">
              <a:buAutoNum type="arabicPeriod"/>
            </a:pPr>
            <a:r>
              <a:rPr lang="pt-BR" sz="3600">
                <a:latin typeface="Calibri"/>
                <a:ea typeface="Calibri"/>
                <a:cs typeface="Calibri"/>
              </a:rPr>
              <a:t>Pessoas que apoiam o bem estar do meio ambiente</a:t>
            </a:r>
          </a:p>
          <a:p>
            <a:endParaRPr lang="pt-BR">
              <a:latin typeface="Avenir Next LT Pro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93062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274656-D941-EB02-6700-22E8A5BA7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cs typeface="Posterama"/>
              </a:rPr>
              <a:t>Como identificar e atrair esses clientes?</a:t>
            </a:r>
            <a:endParaRPr lang="pt-BR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158B2D-F32E-FA5F-E55E-ED50535E3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288875"/>
            <a:ext cx="8595360" cy="358933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71500" indent="-571500">
              <a:buFont typeface="Arial" panose="020B0504020202020204" pitchFamily="34" charset="0"/>
              <a:buChar char="•"/>
            </a:pPr>
            <a:r>
              <a:rPr lang="pt-BR" sz="3600">
                <a:latin typeface="Calibri"/>
                <a:ea typeface="Calibri"/>
                <a:cs typeface="Calibri"/>
              </a:rPr>
              <a:t>Utilizaremos um sistema que através das mídias sociais identificar os possíveis clientes</a:t>
            </a:r>
            <a:endParaRPr lang="pt-BR"/>
          </a:p>
          <a:p>
            <a:pPr marL="571500" indent="-571500">
              <a:buFont typeface="Arial" panose="020B0504020202020204" pitchFamily="34" charset="0"/>
              <a:buChar char="•"/>
            </a:pPr>
            <a:r>
              <a:rPr lang="pt-BR" sz="3600">
                <a:latin typeface="Calibri"/>
                <a:ea typeface="Calibri"/>
                <a:cs typeface="Calibri"/>
              </a:rPr>
              <a:t>Para atrair eles faremos uso de outdoors digitais, sistemas web, mídias sociais e empresas terceirizadas de divulgação</a:t>
            </a:r>
          </a:p>
        </p:txBody>
      </p:sp>
    </p:spTree>
    <p:extLst>
      <p:ext uri="{BB962C8B-B14F-4D97-AF65-F5344CB8AC3E}">
        <p14:creationId xmlns:p14="http://schemas.microsoft.com/office/powerpoint/2010/main" val="2396623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727204-B7C2-7977-4626-0E90C3DEB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cs typeface="Posterama"/>
              </a:rPr>
              <a:t>Missão</a:t>
            </a:r>
            <a:endParaRPr lang="pt-BR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E9AEA80-FB12-FAEE-97BA-0770101299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993366"/>
            <a:ext cx="8595360" cy="241039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z="3600">
                <a:latin typeface="Calibri"/>
                <a:ea typeface="Calibri"/>
                <a:cs typeface="Calibri"/>
              </a:rPr>
              <a:t>Contribuir com o desenvolvimento de relógios para a melhoraria do meio ambiente através produtos sustentáveis</a:t>
            </a:r>
          </a:p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2395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B620BA-2E69-7CC0-257B-FDB00555F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cs typeface="Posterama"/>
              </a:rPr>
              <a:t>Valor</a:t>
            </a:r>
            <a:endParaRPr lang="pt-BR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CD85E30-B3C1-4B10-728D-9E69CF5323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835215"/>
            <a:ext cx="8595360" cy="22378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z="3600">
                <a:latin typeface="Calibri"/>
                <a:ea typeface="Calibri"/>
                <a:cs typeface="Calibri"/>
              </a:rPr>
              <a:t>Melhorar o dia a dia do cliente diminuindo a forma como prejudica o meio ambiente</a:t>
            </a:r>
            <a:endParaRPr lang="pt-BR" sz="3600"/>
          </a:p>
        </p:txBody>
      </p:sp>
    </p:spTree>
    <p:extLst>
      <p:ext uri="{BB962C8B-B14F-4D97-AF65-F5344CB8AC3E}">
        <p14:creationId xmlns:p14="http://schemas.microsoft.com/office/powerpoint/2010/main" val="3330336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30B9C-8B3A-9EB3-3E72-4BE43DA97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cs typeface="Posterama"/>
              </a:rPr>
              <a:t>Visão</a:t>
            </a:r>
            <a:endParaRPr lang="pt-BR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659CC7F-8F0E-BEEA-ED93-E661704B6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447026"/>
            <a:ext cx="8595360" cy="22666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z="3600">
                <a:latin typeface="Calibri"/>
                <a:ea typeface="Calibri"/>
                <a:cs typeface="Calibri"/>
              </a:rPr>
              <a:t>Oferecer uma melhor experiência para o cliente com o melhor custo benefício para uma tecnologia inovadora e sustentável</a:t>
            </a:r>
          </a:p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9412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90F92D-9526-20CF-6303-39A59A709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latin typeface="Calibri"/>
                <a:ea typeface="Calibri"/>
                <a:cs typeface="Calibri"/>
              </a:rPr>
              <a:t>Como os pedidos dos clientes devem ser processados?</a:t>
            </a:r>
            <a:endParaRPr lang="pt-BR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A8E4FB-8233-5126-0905-1439521B7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245743"/>
            <a:ext cx="8595360" cy="243914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z="3600">
                <a:latin typeface="Calibri"/>
                <a:ea typeface="Calibri"/>
                <a:cs typeface="Calibri"/>
              </a:rPr>
              <a:t>O cliente vai entrar no site, escolher o produto que melhor atende seus requisitos, faz o cadastro de dados e efetiva a compra.</a:t>
            </a:r>
          </a:p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3942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wipe/>
      </p:transition>
    </mc:Choice>
    <mc:Fallback>
      <p:transition>
        <p:wip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28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28</vt:i4>
      </vt:variant>
    </vt:vector>
  </HeadingPairs>
  <TitlesOfParts>
    <vt:vector size="29" baseType="lpstr">
      <vt:lpstr>Ion</vt:lpstr>
      <vt:lpstr>Sistemas de informações e gerenciamento</vt:lpstr>
      <vt:lpstr>Apresentação do PowerPoint</vt:lpstr>
      <vt:lpstr>Proposta de criação</vt:lpstr>
      <vt:lpstr>Quem vai ser nossos clientes?</vt:lpstr>
      <vt:lpstr>Como identificar e atrair esses clientes?</vt:lpstr>
      <vt:lpstr>Missão</vt:lpstr>
      <vt:lpstr>Valor</vt:lpstr>
      <vt:lpstr>Visão</vt:lpstr>
      <vt:lpstr>Como os pedidos dos clientes devem ser processados?</vt:lpstr>
      <vt:lpstr>Como as contas dos fornecedores devem ser pagas? </vt:lpstr>
      <vt:lpstr>Quais tarefas o pessoal de vendas deve realizar, em que ordem? </vt:lpstr>
      <vt:lpstr>Apresentação do PowerPoint</vt:lpstr>
      <vt:lpstr>Apresentação do PowerPoint</vt:lpstr>
      <vt:lpstr>Aba de compra</vt:lpstr>
      <vt:lpstr>Aba de avaliações</vt:lpstr>
      <vt:lpstr>Fazer avaliação</vt:lpstr>
      <vt:lpstr>Apresentação do PowerPoint</vt:lpstr>
      <vt:lpstr>Apresentação do PowerPoint</vt:lpstr>
      <vt:lpstr>Aba de finalização da compra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revision>729</cp:revision>
  <dcterms:created xsi:type="dcterms:W3CDTF">2022-05-22T19:07:10Z</dcterms:created>
  <dcterms:modified xsi:type="dcterms:W3CDTF">2022-05-24T22:03:59Z</dcterms:modified>
</cp:coreProperties>
</file>